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%20HO\Desktop\Article%20IC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%20HO\Desktop\Article%20IC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30-40D0-B7E6-B9C357CFF0C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30-40D0-B7E6-B9C357CFF0C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30-40D0-B7E6-B9C357CFF0CB}"/>
              </c:ext>
            </c:extLst>
          </c:dPt>
          <c:dLbls>
            <c:dLbl>
              <c:idx val="0"/>
              <c:layout>
                <c:manualLayout>
                  <c:x val="7.5470253718285217E-3"/>
                  <c:y val="-0.1694728783902012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30-40D0-B7E6-B9C357CFF0CB}"/>
                </c:ext>
              </c:extLst>
            </c:dLbl>
            <c:dLbl>
              <c:idx val="1"/>
              <c:layout>
                <c:manualLayout>
                  <c:x val="-5.8754811898512685E-2"/>
                  <c:y val="-1.37707786526684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30-40D0-B7E6-B9C357CFF0CB}"/>
                </c:ext>
              </c:extLst>
            </c:dLbl>
            <c:dLbl>
              <c:idx val="2"/>
              <c:layout>
                <c:manualLayout>
                  <c:x val="-6.5230643044619424E-2"/>
                  <c:y val="-3.900699912510936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30-40D0-B7E6-B9C357CFF0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Feuil1!$B$18:$B$20</c:f>
              <c:strCache>
                <c:ptCount val="3"/>
                <c:pt idx="0">
                  <c:v>Insuffisance cardiaque globale</c:v>
                </c:pt>
                <c:pt idx="1">
                  <c:v>Insuffisance cardiaque gauche</c:v>
                </c:pt>
                <c:pt idx="2">
                  <c:v>Insuffisance cardiaque droite</c:v>
                </c:pt>
              </c:strCache>
            </c:strRef>
          </c:cat>
          <c:val>
            <c:numRef>
              <c:f>Feuil1!$C$18:$C$20</c:f>
              <c:numCache>
                <c:formatCode>General</c:formatCode>
                <c:ptCount val="3"/>
                <c:pt idx="0">
                  <c:v>69</c:v>
                </c:pt>
                <c:pt idx="1">
                  <c:v>60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30-40D0-B7E6-B9C357CFF0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380364338688884"/>
          <c:y val="0.42970215276248785"/>
          <c:w val="0.41619635661311105"/>
          <c:h val="0.324192309900314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32-42D3-930B-566DFD03CB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32-42D3-930B-566DFD03CB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932-42D3-930B-566DFD03CB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932-42D3-930B-566DFD03CBAE}"/>
              </c:ext>
            </c:extLst>
          </c:dPt>
          <c:dLbls>
            <c:dLbl>
              <c:idx val="0"/>
              <c:layout>
                <c:manualLayout>
                  <c:x val="1.9725284339457569E-2"/>
                  <c:y val="-0.1995869787109944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32-42D3-930B-566DFD03CBAE}"/>
                </c:ext>
              </c:extLst>
            </c:dLbl>
            <c:dLbl>
              <c:idx val="1"/>
              <c:layout>
                <c:manualLayout>
                  <c:x val="4.2903324584426944E-2"/>
                  <c:y val="1.058982210557013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32-42D3-930B-566DFD03CBAE}"/>
                </c:ext>
              </c:extLst>
            </c:dLbl>
            <c:dLbl>
              <c:idx val="2"/>
              <c:layout>
                <c:manualLayout>
                  <c:x val="-3.2865376202974625E-2"/>
                  <c:y val="1.89829396325458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32-42D3-930B-566DFD03CBAE}"/>
                </c:ext>
              </c:extLst>
            </c:dLbl>
            <c:dLbl>
              <c:idx val="3"/>
              <c:layout>
                <c:manualLayout>
                  <c:x val="-4.2628608923884516E-2"/>
                  <c:y val="-1.29903032954214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32-42D3-930B-566DFD03CB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'[Article ICA.xlsx]Feuil1'!$B$4:$B$7</c:f>
              <c:strCache>
                <c:ptCount val="4"/>
                <c:pt idx="0">
                  <c:v>Normale</c:v>
                </c:pt>
                <c:pt idx="1">
                  <c:v>Modérément altérée</c:v>
                </c:pt>
                <c:pt idx="2">
                  <c:v>Moyennement altérée</c:v>
                </c:pt>
                <c:pt idx="3">
                  <c:v>Sévèrement altérée</c:v>
                </c:pt>
              </c:strCache>
            </c:strRef>
          </c:cat>
          <c:val>
            <c:numRef>
              <c:f>'[Article ICA.xlsx]Feuil1'!$C$4:$C$7</c:f>
              <c:numCache>
                <c:formatCode>General</c:formatCode>
                <c:ptCount val="4"/>
                <c:pt idx="0">
                  <c:v>34</c:v>
                </c:pt>
                <c:pt idx="1">
                  <c:v>10</c:v>
                </c:pt>
                <c:pt idx="2">
                  <c:v>16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32-42D3-930B-566DFD03CBA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49771291240113"/>
          <c:y val="0.40991924786014394"/>
          <c:w val="0.3165022870875987"/>
          <c:h val="0.377670511766476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6A14B-CC78-4607-A5B1-11E547F2C864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848FE-25DA-4DC5-A557-257607C9EC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894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105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55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611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97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982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933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606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108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240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361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48FE-25DA-4DC5-A557-257607C9EC5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98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04DEB-E6B4-4328-9B99-018879365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8C39C6-E902-492F-A66D-77309F071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5FBF94-33B7-408E-B6F7-CBC8C99BA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C7D7-18CB-488A-BF0F-0A9E34BB6B18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CA7158-0680-42CB-8D58-1BF96591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DA73DB-5419-4C93-98E7-16E471FB5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51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1A0CBD-758C-41AC-B69F-DECD1767F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22D887-8173-46D2-934A-DAD0E1D7B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5F4E09-3C1C-4DBE-8172-3E9923DF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3C71-277A-4790-A309-9EEFECEFEBA9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90DF43-05E4-4D05-8B64-E67701CB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2E3B14-8A2D-4F22-AA22-727D9D6F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21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2F81A1E-B5F9-4FDD-8ECC-B3EB20925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C94A2C-AC56-4E13-BEA3-DF592D501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47C256-458D-4E48-B344-0A94170F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546-9506-4A0C-A581-2E4956DDE8DD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A058DD-B6E1-47AB-ADE8-4BACA545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338C63-271E-4EA3-8192-01D2AF16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17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9748E-8F11-41B9-B42B-5D6015C51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220314-F0A0-4404-A00B-6C41864CC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259632-DE39-4DB0-9FA8-3B584DED9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5A65-B4A0-4701-9094-7F479A5737A6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CFFC39-0D95-4EA4-9D79-A43BAB07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90F6E3-DF6E-4780-8FF9-373AA08A9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99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976AA-58E6-49B2-A181-CC8C0AFF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16CFE5-4A58-485C-87AA-2720C3A6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E1B781-9CF7-41EA-9B48-892C934A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BBEB-0BF2-4A7A-A438-436E8B06342E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66DD6D-63EA-4E83-B3C6-8E5400CE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22376E-3C70-4D65-BB6A-AFE5E435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70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A4E7C-7C27-425B-976E-A19DE8D16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48D75E-83F7-462B-A7CF-7B60DFDF2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64E6B3-65C9-4D33-BF35-350A3AFE8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9CF2B4-4473-4BF9-82AB-B8B422674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E22A5-DE2E-4C7A-9A92-8A7F2AA41E09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9FEBB9-9D76-4196-9AC3-10191FBBE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7F4BF7-F1ED-4FDA-B6C9-82C3E88F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09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C8F4E5-5FFB-458E-8357-2D538422A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7788E5-7C51-47A1-A368-7B03118E0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D4984D-4053-47C6-BC2C-B03207F9E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171FB50-BCAD-4082-B9BA-E4491BAA7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E8AFA29-D362-4FE2-A4D7-6D8EB9C72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9B58AC-5213-4A68-BBED-F9D515CF2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1B70-0574-439B-A98A-B8EA13A9A688}" type="datetime1">
              <a:rPr lang="fr-FR" smtClean="0"/>
              <a:t>29/10/2021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2C42402-B3A4-43C6-9293-B8BD9544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3EA0A0-3295-4DBF-B663-F280FC9B1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30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2241E-1220-45A2-85BE-CCE2FF8E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386D86-346F-4900-AA71-E898E6B9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F4F7-EC13-4D8B-B769-F6F893411EC8}" type="datetime1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E12389-521F-4C50-9812-BDE4139F0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C09FD5-66C5-4546-B6C4-6EC42FB6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76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CEE990-E0EA-462D-A8D3-2585A17D6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C0DB-DAAB-4EB6-BDE4-C20A95582617}" type="datetime1">
              <a:rPr lang="fr-FR" smtClean="0"/>
              <a:t>29/10/2021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2E4EFE-7F24-42AA-ABD6-F39DBAA5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A14C3A-813B-44F2-820E-136939326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33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412DFD-B068-434B-AC57-13BF71C6D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08CD11-4924-4CCE-80F3-EDDFB9339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F054B6-B2F1-41CD-981D-235D0985B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8D4368-ABF7-463F-A939-B69A4A66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E88C-32A3-4997-99B3-1394E0A24658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2E018C-9375-4A27-BF99-BE4ABA2F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91BCFD-CAA4-46F7-8F9D-04626238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37B92-0BA5-4B4F-9125-1D79F8DBD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2D38D44-2CC7-4EF0-BD72-B760AA703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EA0065-4154-499F-8E51-CFC5869DF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A7B890-5F6C-4215-9010-B914F061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B2881-1498-431C-9062-7C44BD21DFA1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81B7E8-E964-4B7E-9A68-9E0E2F44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929F5D-C1EF-4597-9DA8-81CCA967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60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905869-FB54-46CD-879B-9633814CD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34EB1B-A1C9-4235-9D94-F6526CA5D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24B00D-381B-4D5E-9552-BFCD8B971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21C34-4953-4DD3-967E-E492223614A9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14DEB8-E973-48B0-B910-3DCFAE51B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091D86-A804-4F98-A6BA-2B847C9E6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8B6E5-8B69-4F41-8B7B-3BF51296F5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07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CF3808-747B-492B-806B-761F25764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3333" y="694797"/>
            <a:ext cx="11074400" cy="3272366"/>
          </a:xfrm>
        </p:spPr>
        <p:txBody>
          <a:bodyPr>
            <a:noAutofit/>
          </a:bodyPr>
          <a:lstStyle/>
          <a:p>
            <a:r>
              <a:rPr lang="fr-M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FACTEURS PRONOSTIQUES DE L’INSUFFISANCE CARDIAQUE AIGUE (ICA) A L’UNITÉ DE SOINS INTENSIFS CARDIOLOGIQUES (USIC) DU CHU DU POINT « G »</a:t>
            </a:r>
            <a:b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A09DEA-F261-4FEC-B4C0-03B63E10D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3" y="4224337"/>
            <a:ext cx="11074400" cy="855133"/>
          </a:xfrm>
        </p:spPr>
        <p:txBody>
          <a:bodyPr>
            <a:normAutofit fontScale="92500"/>
          </a:bodyPr>
          <a:lstStyle/>
          <a:p>
            <a:r>
              <a:rPr lang="fr-ML" sz="26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CAMARA. Y</a:t>
            </a:r>
            <a:r>
              <a:rPr lang="fr-ML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BA.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HO, SANGARE I, TOURE. K, Dr. COULIBALY S, SACKO A. K., COULIBALY A, DIALLO N, SIDIBE S, </a:t>
            </a:r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 I, DIALL IB, DIALLO B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FCB9C5F-EC4F-4AAD-848C-F445D6E2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790" y="6356350"/>
            <a:ext cx="434009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31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43"/>
            <a:ext cx="10515600" cy="56889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Résultats/Commentaires 7/8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CDCFEB-56CE-431E-A251-ABFD7CEB7FFD}"/>
              </a:ext>
            </a:extLst>
          </p:cNvPr>
          <p:cNvSpPr/>
          <p:nvPr/>
        </p:nvSpPr>
        <p:spPr>
          <a:xfrm>
            <a:off x="493016" y="408084"/>
            <a:ext cx="10747070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ML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5 : Facteurs pronostiques en analyse </a:t>
            </a:r>
            <a:r>
              <a:rPr lang="fr-ML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bivarié</a:t>
            </a:r>
            <a:endParaRPr lang="fr-FR" sz="2400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021CF65E-2E2C-4529-BC48-FD3BCB4AFB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571726"/>
              </p:ext>
            </p:extLst>
          </p:nvPr>
        </p:nvGraphicFramePr>
        <p:xfrm>
          <a:off x="838200" y="1231183"/>
          <a:ext cx="10257362" cy="5388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8793">
                  <a:extLst>
                    <a:ext uri="{9D8B030D-6E8A-4147-A177-3AD203B41FA5}">
                      <a16:colId xmlns:a16="http://schemas.microsoft.com/office/drawing/2014/main" val="1072894966"/>
                    </a:ext>
                  </a:extLst>
                </a:gridCol>
                <a:gridCol w="4471361">
                  <a:extLst>
                    <a:ext uri="{9D8B030D-6E8A-4147-A177-3AD203B41FA5}">
                      <a16:colId xmlns:a16="http://schemas.microsoft.com/office/drawing/2014/main" val="1055843700"/>
                    </a:ext>
                  </a:extLst>
                </a:gridCol>
                <a:gridCol w="2300218">
                  <a:extLst>
                    <a:ext uri="{9D8B030D-6E8A-4147-A177-3AD203B41FA5}">
                      <a16:colId xmlns:a16="http://schemas.microsoft.com/office/drawing/2014/main" val="211669302"/>
                    </a:ext>
                  </a:extLst>
                </a:gridCol>
                <a:gridCol w="1226990">
                  <a:extLst>
                    <a:ext uri="{9D8B030D-6E8A-4147-A177-3AD203B41FA5}">
                      <a16:colId xmlns:a16="http://schemas.microsoft.com/office/drawing/2014/main" val="2035797512"/>
                    </a:ext>
                  </a:extLst>
                </a:gridCol>
              </a:tblGrid>
              <a:tr h="47090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Caractéristiques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Nbre décès/%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4055043384"/>
                  </a:ext>
                </a:extLst>
              </a:tr>
              <a:tr h="298199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ATCD IC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(51,9)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919779171"/>
                  </a:ext>
                </a:extLst>
              </a:tr>
              <a:tr h="298199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 admission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Hypertension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(23,6)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L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&lt;0,0001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3564307805"/>
                  </a:ext>
                </a:extLst>
              </a:tr>
              <a:tr h="2981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Normotension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(25,8)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075086"/>
                  </a:ext>
                </a:extLst>
              </a:tr>
              <a:tr h="5119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Hypotension/Collapsus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(67,9)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315459"/>
                  </a:ext>
                </a:extLst>
              </a:tr>
              <a:tr h="298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3074191883"/>
                  </a:ext>
                </a:extLst>
              </a:tr>
              <a:tr h="298199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IC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 globale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(39,1)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L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1413932380"/>
                  </a:ext>
                </a:extLst>
              </a:tr>
              <a:tr h="2981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 gauche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(35,0)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400175"/>
                  </a:ext>
                </a:extLst>
              </a:tr>
              <a:tr h="2981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 droite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(12,1)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054881"/>
                  </a:ext>
                </a:extLst>
              </a:tr>
              <a:tr h="298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4144114557"/>
                  </a:ext>
                </a:extLst>
              </a:tr>
              <a:tr h="307385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FEVG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 (20,6)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ML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3512947293"/>
                  </a:ext>
                </a:extLst>
              </a:tr>
              <a:tr h="29819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Modérément altérée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 (20,0)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005717"/>
                  </a:ext>
                </a:extLst>
              </a:tr>
              <a:tr h="29819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Moyennement altérée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 (12,5)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948561"/>
                  </a:ext>
                </a:extLst>
              </a:tr>
              <a:tr h="29819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Sévèrement altérée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(63,2)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101520"/>
                  </a:ext>
                </a:extLst>
              </a:tr>
              <a:tr h="298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4266552128"/>
                  </a:ext>
                </a:extLst>
              </a:tr>
              <a:tr h="23752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Complications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Choc cardiogénique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(93,3)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p=0,008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/>
                </a:tc>
                <a:extLst>
                  <a:ext uri="{0D108BD9-81ED-4DB2-BD59-A6C34878D82A}">
                    <a16:rowId xmlns:a16="http://schemas.microsoft.com/office/drawing/2014/main" val="3046226675"/>
                  </a:ext>
                </a:extLst>
              </a:tr>
              <a:tr h="20778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M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Désordre hydroélectrolytique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(80)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884" marR="4088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584911"/>
                  </a:ext>
                </a:extLst>
              </a:tr>
            </a:tbl>
          </a:graphicData>
        </a:graphic>
      </p:graphicFrame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81B297B-F8DF-4D39-B8E8-611A1A685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5562" y="6356350"/>
            <a:ext cx="439946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40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Résultats/Commentaires 8/8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BF0D8E9F-03A5-4226-94D7-CAD286523C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19512"/>
              </p:ext>
            </p:extLst>
          </p:nvPr>
        </p:nvGraphicFramePr>
        <p:xfrm>
          <a:off x="643916" y="2045497"/>
          <a:ext cx="7008909" cy="4289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2095">
                  <a:extLst>
                    <a:ext uri="{9D8B030D-6E8A-4147-A177-3AD203B41FA5}">
                      <a16:colId xmlns:a16="http://schemas.microsoft.com/office/drawing/2014/main" val="2671332720"/>
                    </a:ext>
                  </a:extLst>
                </a:gridCol>
                <a:gridCol w="724483">
                  <a:extLst>
                    <a:ext uri="{9D8B030D-6E8A-4147-A177-3AD203B41FA5}">
                      <a16:colId xmlns:a16="http://schemas.microsoft.com/office/drawing/2014/main" val="3369381037"/>
                    </a:ext>
                  </a:extLst>
                </a:gridCol>
                <a:gridCol w="692968">
                  <a:extLst>
                    <a:ext uri="{9D8B030D-6E8A-4147-A177-3AD203B41FA5}">
                      <a16:colId xmlns:a16="http://schemas.microsoft.com/office/drawing/2014/main" val="3268519661"/>
                    </a:ext>
                  </a:extLst>
                </a:gridCol>
                <a:gridCol w="754541">
                  <a:extLst>
                    <a:ext uri="{9D8B030D-6E8A-4147-A177-3AD203B41FA5}">
                      <a16:colId xmlns:a16="http://schemas.microsoft.com/office/drawing/2014/main" val="59989647"/>
                    </a:ext>
                  </a:extLst>
                </a:gridCol>
                <a:gridCol w="831734">
                  <a:extLst>
                    <a:ext uri="{9D8B030D-6E8A-4147-A177-3AD203B41FA5}">
                      <a16:colId xmlns:a16="http://schemas.microsoft.com/office/drawing/2014/main" val="342902439"/>
                    </a:ext>
                  </a:extLst>
                </a:gridCol>
                <a:gridCol w="1113088">
                  <a:extLst>
                    <a:ext uri="{9D8B030D-6E8A-4147-A177-3AD203B41FA5}">
                      <a16:colId xmlns:a16="http://schemas.microsoft.com/office/drawing/2014/main" val="1546131549"/>
                    </a:ext>
                  </a:extLst>
                </a:gridCol>
              </a:tblGrid>
              <a:tr h="723511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ML" sz="2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Facteurs pronostiques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ddl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 pour  95%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567627"/>
                  </a:ext>
                </a:extLst>
              </a:tr>
              <a:tr h="4399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Inférieur</a:t>
                      </a:r>
                      <a:endParaRPr lang="fr-FR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Supérieur</a:t>
                      </a:r>
                      <a:endParaRPr lang="fr-FR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50748832"/>
                  </a:ext>
                </a:extLst>
              </a:tr>
              <a:tr h="43997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Hypertension (référence)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,039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43973471"/>
                  </a:ext>
                </a:extLst>
              </a:tr>
              <a:tr h="43997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Normotension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,869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1,076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,451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2845608"/>
                  </a:ext>
                </a:extLst>
              </a:tr>
              <a:tr h="43997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Hypotension/collapsus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,016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4,453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1,322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14,99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3686572"/>
                  </a:ext>
                </a:extLst>
              </a:tr>
              <a:tr h="485734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Insuffisance cardiaque chronique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,424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,645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,220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1,89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2521999"/>
                  </a:ext>
                </a:extLst>
              </a:tr>
              <a:tr h="43997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complications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,134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,387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,111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1,34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9012968"/>
                  </a:ext>
                </a:extLst>
              </a:tr>
              <a:tr h="43997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Choc cardiogénique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,062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10,396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,891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121,29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1797180"/>
                  </a:ext>
                </a:extLst>
              </a:tr>
              <a:tr h="43997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,610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1,504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6116391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7B615C8-4012-4EEC-86E7-46879AD05445}"/>
              </a:ext>
            </a:extLst>
          </p:cNvPr>
          <p:cNvSpPr/>
          <p:nvPr/>
        </p:nvSpPr>
        <p:spPr>
          <a:xfrm>
            <a:off x="643915" y="1313644"/>
            <a:ext cx="10515600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6 : </a:t>
            </a: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Facteurs pronostiques en analyse </a:t>
            </a:r>
            <a:r>
              <a:rPr lang="fr-ML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multivariée</a:t>
            </a: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(Régression logistique)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6F03BA-9168-4599-A9B3-92C530EA3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6782" y="6356350"/>
            <a:ext cx="487017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8DC6268-1580-4691-8576-D3A6A9904CCE}"/>
              </a:ext>
            </a:extLst>
          </p:cNvPr>
          <p:cNvSpPr txBox="1"/>
          <p:nvPr/>
        </p:nvSpPr>
        <p:spPr>
          <a:xfrm>
            <a:off x="8187397" y="2324859"/>
            <a:ext cx="3671668" cy="289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ADHERE, Lee: 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Âge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 IR 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Hyponatrémie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Anémie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Affections neurovasculaires</a:t>
            </a:r>
          </a:p>
        </p:txBody>
      </p:sp>
    </p:spTree>
    <p:extLst>
      <p:ext uri="{BB962C8B-B14F-4D97-AF65-F5344CB8AC3E}">
        <p14:creationId xmlns:p14="http://schemas.microsoft.com/office/powerpoint/2010/main" val="1853968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3DEC7-E0D9-4266-8EA7-F566E3B3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303395-12CB-4566-ACA4-226939D2D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M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ICA: manifestation fréquente de l’IC</a:t>
            </a:r>
          </a:p>
          <a:p>
            <a:endParaRPr lang="fr-M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M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M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apidement mortelle </a:t>
            </a:r>
          </a:p>
          <a:p>
            <a:endParaRPr lang="fr-M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M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Manifestation clinique bruyante, rapidement résolutive </a:t>
            </a:r>
          </a:p>
          <a:p>
            <a:endParaRPr lang="fr-M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M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M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dentification facteurs de mauvais pronostic </a:t>
            </a:r>
            <a:r>
              <a:rPr lang="fr-M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++</a:t>
            </a:r>
            <a:endParaRPr lang="fr-F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7B7915-EBB0-4AAB-A86E-34B0A33C1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7026" y="6356350"/>
            <a:ext cx="526774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fr-FR" sz="1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947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FFB5F2-21BC-48A2-8DE7-A8006BBBF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7878"/>
          </a:xfrm>
        </p:spPr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Merci de votre attention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E62E433-BF3D-486C-925F-F4A9FBE3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22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856"/>
            <a:ext cx="10515600" cy="75275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24526-5A05-40E3-8A84-B98A8C11B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626"/>
            <a:ext cx="10515600" cy="45587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M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L’insuffisance cardiaque aigue (ICA) fait référence à l’installation rapide ou l’aggravation de symptômes ou signes de l’insuffisance cardiaque (IC)</a:t>
            </a:r>
          </a:p>
          <a:p>
            <a:pPr>
              <a:lnSpc>
                <a:spcPct val="150000"/>
              </a:lnSpc>
            </a:pP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 ou IC chronique</a:t>
            </a:r>
          </a:p>
          <a:p>
            <a:pPr>
              <a:lnSpc>
                <a:spcPct val="150000"/>
              </a:lnSpc>
            </a:pP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millions hospitalisations/an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Survie moyen à 5 ans: 50%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Mali, absence de données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Objectif: déterminer facteurs de mauvais pronostic</a:t>
            </a:r>
            <a:endParaRPr lang="fr-M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9F0F2AE-19C7-476A-84B8-3F193716B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0522" y="6356350"/>
            <a:ext cx="553278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1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Matériel et Méthodes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24526-5A05-40E3-8A84-B98A8C11B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868"/>
            <a:ext cx="10744200" cy="56387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M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d’étude</a:t>
            </a: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observationnelle, descriptive,  analytique, janvier 2014 – mars 2017</a:t>
            </a:r>
          </a:p>
          <a:p>
            <a:pPr>
              <a:lnSpc>
                <a:spcPct val="150000"/>
              </a:lnSpc>
            </a:pPr>
            <a:r>
              <a:rPr lang="fr-M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Cadre d’étude</a:t>
            </a: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USIC CHU Point « G »</a:t>
            </a:r>
          </a:p>
          <a:p>
            <a:pPr>
              <a:lnSpc>
                <a:spcPct val="150000"/>
              </a:lnSpc>
            </a:pPr>
            <a:r>
              <a:rPr lang="fr-M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Critères d’inclusion</a:t>
            </a: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patients hospitalisés pour ICA, </a:t>
            </a:r>
            <a:r>
              <a:rPr lang="fr-ML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162/</a:t>
            </a: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342</a:t>
            </a:r>
            <a:r>
              <a:rPr lang="fr-ML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total</a:t>
            </a:r>
          </a:p>
          <a:p>
            <a:pPr>
              <a:lnSpc>
                <a:spcPct val="150000"/>
              </a:lnSpc>
            </a:pPr>
            <a:r>
              <a:rPr lang="fr-M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sociodémographiques, cliniques, paracliniques, évolution hospitalière</a:t>
            </a:r>
          </a:p>
          <a:p>
            <a:pPr>
              <a:lnSpc>
                <a:spcPct val="150000"/>
              </a:lnSpc>
            </a:pPr>
            <a:r>
              <a:rPr lang="fr-M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fr-M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M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Logiciel </a:t>
            </a:r>
            <a:r>
              <a:rPr lang="fr-ML" sz="2400" b="1" dirty="0"/>
              <a:t>SPSS </a:t>
            </a:r>
            <a:r>
              <a:rPr lang="fr-ML" sz="2400" dirty="0"/>
              <a:t>(IBM </a:t>
            </a:r>
            <a:r>
              <a:rPr lang="fr-ML" sz="2400" dirty="0" err="1"/>
              <a:t>Inc</a:t>
            </a:r>
            <a:r>
              <a:rPr lang="fr-ML" sz="2400" dirty="0"/>
              <a:t>)  version 18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M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fr-M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fr-M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qualitatives en proportions,  quantitatives en moyenne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M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fr-ML" sz="2000" b="1" dirty="0"/>
              <a:t>Chi deux</a:t>
            </a:r>
            <a:r>
              <a:rPr lang="fr-ML" sz="2000" dirty="0"/>
              <a:t>,</a:t>
            </a:r>
            <a:r>
              <a:rPr lang="fr-ML" sz="2000" b="1" dirty="0"/>
              <a:t> Fisher </a:t>
            </a:r>
            <a:r>
              <a:rPr lang="fr-ML" sz="2000" dirty="0"/>
              <a:t>(petits effectifs),  </a:t>
            </a:r>
            <a:r>
              <a:rPr lang="fr-ML" sz="2000" b="1" dirty="0">
                <a:solidFill>
                  <a:srgbClr val="FF0000"/>
                </a:solidFill>
              </a:rPr>
              <a:t>p ≤ 0,05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ML" sz="2000" dirty="0"/>
              <a:t>	         </a:t>
            </a:r>
            <a:r>
              <a:rPr lang="fr-ML" sz="2000" b="1" dirty="0"/>
              <a:t>Régression logistique</a:t>
            </a:r>
          </a:p>
          <a:p>
            <a:pPr marL="0" indent="0">
              <a:lnSpc>
                <a:spcPct val="150000"/>
              </a:lnSpc>
              <a:buNone/>
            </a:pPr>
            <a:endParaRPr lang="fr-M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38030D-8055-4649-AA25-87B71761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790" y="6356350"/>
            <a:ext cx="434009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91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Résultats/Commentaires  1/8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92BBC05-9C08-4DEC-A1F4-5ADB8BF5CC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676785"/>
              </p:ext>
            </p:extLst>
          </p:nvPr>
        </p:nvGraphicFramePr>
        <p:xfrm>
          <a:off x="507609" y="1481372"/>
          <a:ext cx="6540305" cy="4643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117">
                  <a:extLst>
                    <a:ext uri="{9D8B030D-6E8A-4147-A177-3AD203B41FA5}">
                      <a16:colId xmlns:a16="http://schemas.microsoft.com/office/drawing/2014/main" val="3089417209"/>
                    </a:ext>
                  </a:extLst>
                </a:gridCol>
                <a:gridCol w="1280733">
                  <a:extLst>
                    <a:ext uri="{9D8B030D-6E8A-4147-A177-3AD203B41FA5}">
                      <a16:colId xmlns:a16="http://schemas.microsoft.com/office/drawing/2014/main" val="2257776604"/>
                    </a:ext>
                  </a:extLst>
                </a:gridCol>
                <a:gridCol w="1167046">
                  <a:extLst>
                    <a:ext uri="{9D8B030D-6E8A-4147-A177-3AD203B41FA5}">
                      <a16:colId xmlns:a16="http://schemas.microsoft.com/office/drawing/2014/main" val="1589870834"/>
                    </a:ext>
                  </a:extLst>
                </a:gridCol>
                <a:gridCol w="1955409">
                  <a:extLst>
                    <a:ext uri="{9D8B030D-6E8A-4147-A177-3AD203B41FA5}">
                      <a16:colId xmlns:a16="http://schemas.microsoft.com/office/drawing/2014/main" val="2493189707"/>
                    </a:ext>
                  </a:extLst>
                </a:gridCol>
              </a:tblGrid>
              <a:tr h="663324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Caractères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 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415744"/>
                  </a:ext>
                </a:extLst>
              </a:tr>
              <a:tr h="663324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Tranches d’âge (ans)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50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29,62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166126"/>
                  </a:ext>
                </a:extLst>
              </a:tr>
              <a:tr h="6633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50-75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51,23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7445503"/>
                  </a:ext>
                </a:extLst>
              </a:tr>
              <a:tr h="6633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75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19,13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366548"/>
                  </a:ext>
                </a:extLst>
              </a:tr>
              <a:tr h="6633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3776835"/>
                  </a:ext>
                </a:extLst>
              </a:tr>
              <a:tr h="663324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Masculin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5328098"/>
                  </a:ext>
                </a:extLst>
              </a:tr>
              <a:tr h="6633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278255" algn="l"/>
                        </a:tabLs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Féminin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235474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801B8FF-D2FA-4F1E-8AA7-5122893394AB}"/>
              </a:ext>
            </a:extLst>
          </p:cNvPr>
          <p:cNvSpPr/>
          <p:nvPr/>
        </p:nvSpPr>
        <p:spPr>
          <a:xfrm>
            <a:off x="838200" y="943803"/>
            <a:ext cx="5661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L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Tableau 1 : </a:t>
            </a: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données socio-démographiques</a:t>
            </a:r>
            <a:endParaRPr lang="fr-FR" sz="24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FA40E33-22B1-4032-A938-3AFB19D625A3}"/>
              </a:ext>
            </a:extLst>
          </p:cNvPr>
          <p:cNvSpPr txBox="1"/>
          <p:nvPr/>
        </p:nvSpPr>
        <p:spPr>
          <a:xfrm>
            <a:off x="7244862" y="2110154"/>
            <a:ext cx="47689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ML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Notre âge moyen : </a:t>
            </a:r>
            <a:r>
              <a:rPr lang="fr-ML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58,73±18,4ans</a:t>
            </a:r>
          </a:p>
          <a:p>
            <a:r>
              <a:rPr lang="fr-M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fr-ML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EHF-II: 69,9±12,5ans  </a:t>
            </a:r>
          </a:p>
          <a:p>
            <a:endParaRPr lang="fr-ML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M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ADHERE : </a:t>
            </a:r>
            <a:r>
              <a:rPr lang="fr-ML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72±1 ans</a:t>
            </a:r>
            <a:endParaRPr lang="fr-FR" sz="20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9044AE-3CDE-41BC-8231-6B1CA7B9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6782" y="6356350"/>
            <a:ext cx="487017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A9DE521-FD29-417F-9017-D0E8015026C8}"/>
              </a:ext>
            </a:extLst>
          </p:cNvPr>
          <p:cNvSpPr txBox="1"/>
          <p:nvPr/>
        </p:nvSpPr>
        <p:spPr>
          <a:xfrm>
            <a:off x="7818782" y="5221357"/>
            <a:ext cx="3322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Sex-ratio 0,88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Autres séries</a:t>
            </a:r>
          </a:p>
        </p:txBody>
      </p:sp>
    </p:spTree>
    <p:extLst>
      <p:ext uri="{BB962C8B-B14F-4D97-AF65-F5344CB8AC3E}">
        <p14:creationId xmlns:p14="http://schemas.microsoft.com/office/powerpoint/2010/main" val="207862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Résultats/Commentaires  2/8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C0631F8C-FF71-456E-ADB1-A01FC86BE1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849751"/>
              </p:ext>
            </p:extLst>
          </p:nvPr>
        </p:nvGraphicFramePr>
        <p:xfrm>
          <a:off x="970671" y="1322363"/>
          <a:ext cx="8772936" cy="4546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F7C3F9E8-92E5-47A8-9022-B553ACA09D00}"/>
              </a:ext>
            </a:extLst>
          </p:cNvPr>
          <p:cNvSpPr txBox="1"/>
          <p:nvPr/>
        </p:nvSpPr>
        <p:spPr>
          <a:xfrm>
            <a:off x="766689" y="5868754"/>
            <a:ext cx="5922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Répartition selon le type d’insuffisance cardiaque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FFF1BA-2F90-44A2-AC1E-E72A4C45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80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Résultats/Commentaires  3/8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C0631F8C-FF71-456E-ADB1-A01FC86BE1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904329"/>
              </p:ext>
            </p:extLst>
          </p:nvPr>
        </p:nvGraphicFramePr>
        <p:xfrm>
          <a:off x="6569611" y="2813538"/>
          <a:ext cx="3291841" cy="1987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B1FEA3C9-F7C4-4424-B5ED-EC00A13275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508215"/>
              </p:ext>
            </p:extLst>
          </p:nvPr>
        </p:nvGraphicFramePr>
        <p:xfrm>
          <a:off x="1561514" y="1049868"/>
          <a:ext cx="7526215" cy="475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1C37C02-8C7C-430C-A7D3-F8C0FADB5EA8}"/>
              </a:ext>
            </a:extLst>
          </p:cNvPr>
          <p:cNvSpPr/>
          <p:nvPr/>
        </p:nvSpPr>
        <p:spPr>
          <a:xfrm>
            <a:off x="2638735" y="5808132"/>
            <a:ext cx="6096000" cy="5046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ML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</a:t>
            </a:r>
            <a:r>
              <a:rPr lang="fr-ML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 : répartition de la FEVG à l’admission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1EACBB-114D-4A04-AF03-C0DD263F3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644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Résultats/Commentaires 4/8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9C19ADAD-5254-4E75-9584-FB7E678B34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396277"/>
              </p:ext>
            </p:extLst>
          </p:nvPr>
        </p:nvGraphicFramePr>
        <p:xfrm>
          <a:off x="703386" y="2018491"/>
          <a:ext cx="6330460" cy="4466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4891">
                  <a:extLst>
                    <a:ext uri="{9D8B030D-6E8A-4147-A177-3AD203B41FA5}">
                      <a16:colId xmlns:a16="http://schemas.microsoft.com/office/drawing/2014/main" val="1335291736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3205542293"/>
                    </a:ext>
                  </a:extLst>
                </a:gridCol>
                <a:gridCol w="1941341">
                  <a:extLst>
                    <a:ext uri="{9D8B030D-6E8A-4147-A177-3AD203B41FA5}">
                      <a16:colId xmlns:a16="http://schemas.microsoft.com/office/drawing/2014/main" val="2683958539"/>
                    </a:ext>
                  </a:extLst>
                </a:gridCol>
              </a:tblGrid>
              <a:tr h="1297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Antécédents/ Facteurs de risque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0322937"/>
                  </a:ext>
                </a:extLst>
              </a:tr>
              <a:tr h="633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Insuffisance cardiaque</a:t>
                      </a:r>
                      <a:endParaRPr lang="fr-FR" sz="2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fr-FR" sz="2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6912899"/>
                  </a:ext>
                </a:extLst>
              </a:tr>
              <a:tr h="633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HTA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0408653"/>
                  </a:ext>
                </a:extLst>
              </a:tr>
              <a:tr h="633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Diabète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749484"/>
                  </a:ext>
                </a:extLst>
              </a:tr>
              <a:tr h="633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Tabagisme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10027"/>
                  </a:ext>
                </a:extLst>
              </a:tr>
              <a:tr h="633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Dyslipidémie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02,8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4388765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92B2CD4-1CE8-477F-A98E-5669AF87ECC2}"/>
              </a:ext>
            </a:extLst>
          </p:cNvPr>
          <p:cNvSpPr/>
          <p:nvPr/>
        </p:nvSpPr>
        <p:spPr>
          <a:xfrm>
            <a:off x="838200" y="1381667"/>
            <a:ext cx="7720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ML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Tableau 2 : </a:t>
            </a: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Répartition des </a:t>
            </a:r>
            <a:r>
              <a:rPr lang="fr-ML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antécédants</a:t>
            </a: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et facteurs de risque </a:t>
            </a:r>
            <a:endParaRPr lang="fr-FR" sz="2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2E06D49-6FD1-4E00-B5E5-4E56E2014322}"/>
              </a:ext>
            </a:extLst>
          </p:cNvPr>
          <p:cNvSpPr txBox="1"/>
          <p:nvPr/>
        </p:nvSpPr>
        <p:spPr>
          <a:xfrm>
            <a:off x="7399606" y="2590486"/>
            <a:ext cx="4262511" cy="2249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ML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IC Chronique</a:t>
            </a: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fr-ML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fr-ML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fr-M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PRASART: </a:t>
            </a: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66,5% </a:t>
            </a:r>
            <a:endParaRPr lang="fr-ML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DIMITRIOS: 75% </a:t>
            </a:r>
            <a:endParaRPr lang="fr-ML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NIEMINEN: 63%</a:t>
            </a:r>
            <a:endParaRPr lang="fr-FR" sz="24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4372E63-7952-4DFE-A526-C0F5EEAC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9548" y="6356350"/>
            <a:ext cx="394252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04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074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Résultats/Commentaires 5/8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894CD984-5D43-4889-BC19-C550192E9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621912"/>
              </p:ext>
            </p:extLst>
          </p:nvPr>
        </p:nvGraphicFramePr>
        <p:xfrm>
          <a:off x="838200" y="1224781"/>
          <a:ext cx="6565692" cy="5306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3566">
                  <a:extLst>
                    <a:ext uri="{9D8B030D-6E8A-4147-A177-3AD203B41FA5}">
                      <a16:colId xmlns:a16="http://schemas.microsoft.com/office/drawing/2014/main" val="3658058316"/>
                    </a:ext>
                  </a:extLst>
                </a:gridCol>
                <a:gridCol w="1231796">
                  <a:extLst>
                    <a:ext uri="{9D8B030D-6E8A-4147-A177-3AD203B41FA5}">
                      <a16:colId xmlns:a16="http://schemas.microsoft.com/office/drawing/2014/main" val="70853228"/>
                    </a:ext>
                  </a:extLst>
                </a:gridCol>
                <a:gridCol w="1900330">
                  <a:extLst>
                    <a:ext uri="{9D8B030D-6E8A-4147-A177-3AD203B41FA5}">
                      <a16:colId xmlns:a16="http://schemas.microsoft.com/office/drawing/2014/main" val="2212051664"/>
                    </a:ext>
                  </a:extLst>
                </a:gridCol>
              </a:tblGrid>
              <a:tr h="74188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Etiologies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4315978"/>
                  </a:ext>
                </a:extLst>
              </a:tr>
              <a:tr h="402400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SCA 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6997879"/>
                  </a:ext>
                </a:extLst>
              </a:tr>
              <a:tr h="402400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Embolie pulmonaire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25,3%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0153221"/>
                  </a:ext>
                </a:extLst>
              </a:tr>
              <a:tr h="402400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HTA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24,1%</a:t>
                      </a:r>
                      <a:endParaRPr lang="fr-FR" sz="2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7127254"/>
                  </a:ext>
                </a:extLst>
              </a:tr>
              <a:tr h="74188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CMD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7011475"/>
                  </a:ext>
                </a:extLst>
              </a:tr>
              <a:tr h="402400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Troubles du rythme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4730968"/>
                  </a:ext>
                </a:extLst>
              </a:tr>
              <a:tr h="74188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CPC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2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3,1%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6049073"/>
                  </a:ext>
                </a:extLst>
              </a:tr>
              <a:tr h="402400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Trouble de la Conduction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2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1,9%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3735038"/>
                  </a:ext>
                </a:extLst>
              </a:tr>
              <a:tr h="402400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Valvulopathie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2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1,2%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3515855"/>
                  </a:ext>
                </a:extLst>
              </a:tr>
              <a:tr h="54603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Tamponnade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0,6%</a:t>
                      </a:r>
                      <a:endParaRPr lang="fr-FR" sz="2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665910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1E3D46C-0BEB-4D59-BD52-E44464E745FA}"/>
              </a:ext>
            </a:extLst>
          </p:cNvPr>
          <p:cNvSpPr/>
          <p:nvPr/>
        </p:nvSpPr>
        <p:spPr>
          <a:xfrm>
            <a:off x="838200" y="540039"/>
            <a:ext cx="6096000" cy="5871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ML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3 : </a:t>
            </a:r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Répartition des étiologies</a:t>
            </a:r>
            <a:endParaRPr lang="fr-FR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7362BE8-386C-4570-9F3C-7AF3F66FE853}"/>
              </a:ext>
            </a:extLst>
          </p:cNvPr>
          <p:cNvSpPr txBox="1"/>
          <p:nvPr/>
        </p:nvSpPr>
        <p:spPr>
          <a:xfrm>
            <a:off x="8426547" y="2236762"/>
            <a:ext cx="2405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M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fr-M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ittérature</a:t>
            </a:r>
            <a:endParaRPr lang="fr-FR" sz="24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A66573-8026-4499-8CB8-C53A3E33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2122" y="6356350"/>
            <a:ext cx="521678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715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DCAED-D535-4349-8D42-A156C1D0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Résultats/Commentaires 6/8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60705F5B-1CB8-4EB4-93CB-449858C47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275661"/>
              </p:ext>
            </p:extLst>
          </p:nvPr>
        </p:nvGraphicFramePr>
        <p:xfrm>
          <a:off x="669389" y="1734610"/>
          <a:ext cx="7194452" cy="4615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9999">
                  <a:extLst>
                    <a:ext uri="{9D8B030D-6E8A-4147-A177-3AD203B41FA5}">
                      <a16:colId xmlns:a16="http://schemas.microsoft.com/office/drawing/2014/main" val="1538564767"/>
                    </a:ext>
                  </a:extLst>
                </a:gridCol>
                <a:gridCol w="1629802">
                  <a:extLst>
                    <a:ext uri="{9D8B030D-6E8A-4147-A177-3AD203B41FA5}">
                      <a16:colId xmlns:a16="http://schemas.microsoft.com/office/drawing/2014/main" val="2780184817"/>
                    </a:ext>
                  </a:extLst>
                </a:gridCol>
                <a:gridCol w="1814651">
                  <a:extLst>
                    <a:ext uri="{9D8B030D-6E8A-4147-A177-3AD203B41FA5}">
                      <a16:colId xmlns:a16="http://schemas.microsoft.com/office/drawing/2014/main" val="2199959889"/>
                    </a:ext>
                  </a:extLst>
                </a:gridCol>
              </a:tblGrid>
              <a:tr h="597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Événement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103610"/>
                  </a:ext>
                </a:extLst>
              </a:tr>
              <a:tr h="5973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Choc cardiogénique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9,25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4238478"/>
                  </a:ext>
                </a:extLst>
              </a:tr>
              <a:tr h="5973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Désordre hydroélectrolytique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3,08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25203"/>
                  </a:ext>
                </a:extLst>
              </a:tr>
              <a:tr h="5973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Fibrillation atriale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0842773"/>
                  </a:ext>
                </a:extLst>
              </a:tr>
              <a:tr h="5973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Avortement spontané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226258"/>
                  </a:ext>
                </a:extLst>
              </a:tr>
              <a:tr h="5973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370205"/>
                  </a:ext>
                </a:extLst>
              </a:tr>
              <a:tr h="5973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Décès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ML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32,09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3126908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6026B20-35B7-4DA5-981E-B18CC072C96A}"/>
              </a:ext>
            </a:extLst>
          </p:cNvPr>
          <p:cNvSpPr/>
          <p:nvPr/>
        </p:nvSpPr>
        <p:spPr>
          <a:xfrm>
            <a:off x="669389" y="1049868"/>
            <a:ext cx="6645226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ML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4 : </a:t>
            </a:r>
            <a:r>
              <a:rPr lang="fr-M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Evolution hospitalière </a:t>
            </a:r>
            <a:endParaRPr lang="fr-FR" sz="24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8B370CD-E0C9-4D0F-8C4A-947CC28828C2}"/>
              </a:ext>
            </a:extLst>
          </p:cNvPr>
          <p:cNvSpPr txBox="1"/>
          <p:nvPr/>
        </p:nvSpPr>
        <p:spPr>
          <a:xfrm>
            <a:off x="8328454" y="2075935"/>
            <a:ext cx="3194157" cy="2803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ML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ADHERE: </a:t>
            </a:r>
            <a:r>
              <a:rPr lang="fr-M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4%</a:t>
            </a:r>
          </a:p>
          <a:p>
            <a:pPr>
              <a:lnSpc>
                <a:spcPct val="150000"/>
              </a:lnSpc>
            </a:pPr>
            <a:endParaRPr lang="fr-ML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fr-ML" sz="2400" b="1" dirty="0">
                <a:latin typeface="Times New Roman" panose="02020603050405020304" pitchFamily="18" charset="0"/>
              </a:rPr>
              <a:t>EHFS: </a:t>
            </a:r>
            <a:r>
              <a:rPr lang="fr-ML" sz="2400" dirty="0">
                <a:latin typeface="Times New Roman" panose="02020603050405020304" pitchFamily="18" charset="0"/>
              </a:rPr>
              <a:t>6,7%</a:t>
            </a:r>
          </a:p>
          <a:p>
            <a:pPr>
              <a:lnSpc>
                <a:spcPct val="150000"/>
              </a:lnSpc>
            </a:pPr>
            <a:endParaRPr lang="fr-ML" sz="24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ML" sz="2400" b="1" dirty="0">
                <a:latin typeface="Times New Roman" panose="02020603050405020304" pitchFamily="18" charset="0"/>
              </a:rPr>
              <a:t>DAMASCE: </a:t>
            </a:r>
            <a:r>
              <a:rPr lang="fr-ML" sz="2400" dirty="0">
                <a:latin typeface="Times New Roman" panose="02020603050405020304" pitchFamily="18" charset="0"/>
              </a:rPr>
              <a:t>10,6%</a:t>
            </a:r>
            <a:endParaRPr lang="fr-FR" sz="24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9314A6A-B35F-4CAD-89E5-929B6314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3774" y="6356350"/>
            <a:ext cx="540025" cy="365125"/>
          </a:xfrm>
        </p:spPr>
        <p:txBody>
          <a:bodyPr/>
          <a:lstStyle/>
          <a:p>
            <a:fld id="{E4A8B6E5-8B69-4F41-8B7B-3BF51296F537}" type="slidenum">
              <a:rPr lang="fr-F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886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738</Words>
  <Application>Microsoft Office PowerPoint</Application>
  <PresentationFormat>Grand écran</PresentationFormat>
  <Paragraphs>303</Paragraphs>
  <Slides>13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Thème Office</vt:lpstr>
      <vt:lpstr>FACTEURS PRONOSTIQUES DE L’INSUFFISANCE CARDIAQUE AIGUE (ICA) A L’UNITÉ DE SOINS INTENSIFS CARDIOLOGIQUES (USIC) DU CHU DU POINT « G » </vt:lpstr>
      <vt:lpstr>Introduction</vt:lpstr>
      <vt:lpstr>Matériel et Méthodes</vt:lpstr>
      <vt:lpstr>Résultats/Commentaires  1/8</vt:lpstr>
      <vt:lpstr>Résultats/Commentaires  2/8</vt:lpstr>
      <vt:lpstr>Résultats/Commentaires  3/8</vt:lpstr>
      <vt:lpstr>Résultats/Commentaires 4/8</vt:lpstr>
      <vt:lpstr>Résultats/Commentaires 5/8</vt:lpstr>
      <vt:lpstr>Résultats/Commentaires 6/8</vt:lpstr>
      <vt:lpstr>Résultats/Commentaires 7/8</vt:lpstr>
      <vt:lpstr>Résultats/Commentaires 8/8</vt:lpstr>
      <vt:lpstr>Conclusion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FACTEURS PRONOSTIQUES DE L’INSUFFISANCE CARDIAQUE AIGUE (ICA) À L’UNITÉ DE SOINS INTENSIFS CARDIOLOGIQUES (USIC) DU CHU DU POINT G </dc:title>
  <dc:creator>Utilisateur Windows</dc:creator>
  <cp:lastModifiedBy>hp</cp:lastModifiedBy>
  <cp:revision>70</cp:revision>
  <dcterms:created xsi:type="dcterms:W3CDTF">2021-10-25T20:15:50Z</dcterms:created>
  <dcterms:modified xsi:type="dcterms:W3CDTF">2021-10-29T11:05:54Z</dcterms:modified>
</cp:coreProperties>
</file>